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x="18288000" cy="10287000"/>
  <p:notesSz cx="6858000" cy="9144000"/>
  <p:embeddedFontLst>
    <p:embeddedFont>
      <p:font typeface="Asap Bold" charset="1" panose="020F0804030202060203"/>
      <p:regular r:id="rId30"/>
    </p:embeddedFont>
    <p:embeddedFont>
      <p:font typeface="Asap" charset="1" panose="020F0504030202060203"/>
      <p:regular r:id="rId31"/>
    </p:embeddedFont>
    <p:embeddedFont>
      <p:font typeface="Asap Medium" charset="1" panose="020F0604030202060203"/>
      <p:regular r:id="rId32"/>
    </p:embeddedFont>
    <p:embeddedFont>
      <p:font typeface="Asap Semi-Bold" charset="1" panose="020F0704030202060203"/>
      <p:regular r:id="rId3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sv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9.png" Type="http://schemas.openxmlformats.org/officeDocument/2006/relationships/image"/><Relationship Id="rId4" Target="../media/image10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svg" Type="http://schemas.openxmlformats.org/officeDocument/2006/relationships/image"/><Relationship Id="rId4" Target="slide4.xml" Type="http://schemas.openxmlformats.org/officeDocument/2006/relationships/slid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543096" y="2467802"/>
            <a:ext cx="16230600" cy="7819198"/>
          </a:xfrm>
          <a:prstGeom prst="rect">
            <a:avLst/>
          </a:prstGeom>
          <a:solidFill>
            <a:srgbClr val="1836B2"/>
          </a:solidFill>
        </p:spPr>
      </p:sp>
      <p:grpSp>
        <p:nvGrpSpPr>
          <p:cNvPr name="Group 3" id="3"/>
          <p:cNvGrpSpPr>
            <a:grpSpLocks noChangeAspect="true"/>
          </p:cNvGrpSpPr>
          <p:nvPr/>
        </p:nvGrpSpPr>
        <p:grpSpPr>
          <a:xfrm rot="0">
            <a:off x="9144000" y="0"/>
            <a:ext cx="12353301" cy="10697402"/>
            <a:chOff x="0" y="0"/>
            <a:chExt cx="4282440" cy="37084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0" t="-1139" r="0" b="-105998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028700" y="923925"/>
            <a:ext cx="1330919" cy="759911"/>
          </a:xfrm>
          <a:custGeom>
            <a:avLst/>
            <a:gdLst/>
            <a:ahLst/>
            <a:cxnLst/>
            <a:rect r="r" b="b" t="t" l="l"/>
            <a:pathLst>
              <a:path h="759911" w="1330919">
                <a:moveTo>
                  <a:pt x="0" y="0"/>
                </a:moveTo>
                <a:lnTo>
                  <a:pt x="1330919" y="0"/>
                </a:lnTo>
                <a:lnTo>
                  <a:pt x="1330919" y="759911"/>
                </a:lnTo>
                <a:lnTo>
                  <a:pt x="0" y="75991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51576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2714243" y="979135"/>
            <a:ext cx="4799012" cy="5732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26"/>
              </a:lnSpc>
              <a:spcBef>
                <a:spcPct val="0"/>
              </a:spcBef>
            </a:pPr>
            <a:r>
              <a:rPr lang="en-US" sz="3304" b="tru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Báo cáo kết thúc môn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502344" y="4070203"/>
            <a:ext cx="8641656" cy="3838061"/>
            <a:chOff x="0" y="0"/>
            <a:chExt cx="11522209" cy="5117415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098807"/>
              <a:ext cx="11522209" cy="28245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512"/>
                </a:lnSpc>
              </a:pPr>
              <a:r>
                <a:rPr lang="en-US" b="true" sz="6400" spc="192">
                  <a:solidFill>
                    <a:srgbClr val="FFFFFF"/>
                  </a:solidFill>
                  <a:latin typeface="Asap Bold"/>
                  <a:ea typeface="Asap Bold"/>
                  <a:cs typeface="Asap Bold"/>
                  <a:sym typeface="Asap Bold"/>
                </a:rPr>
                <a:t>XÂY DỰNG HỆ THỐNG ĐẶT SÂN THỂ THAO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4485167"/>
              <a:ext cx="11522209" cy="6322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20"/>
                </a:lnSpc>
                <a:spcBef>
                  <a:spcPct val="0"/>
                </a:spcBef>
              </a:pPr>
              <a:r>
                <a:rPr lang="en-US" sz="2800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GVHD: TS. Nguyễn Bảo Ân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66675"/>
              <a:ext cx="11522209" cy="63224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20"/>
                </a:lnSpc>
                <a:spcBef>
                  <a:spcPct val="0"/>
                </a:spcBef>
              </a:pPr>
              <a:r>
                <a:rPr lang="en-US" sz="2800" spc="84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CÔNG NGHỆ PHẦN MỀM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45054" y="-4222570"/>
            <a:ext cx="9150422" cy="6921093"/>
            <a:chOff x="0" y="0"/>
            <a:chExt cx="7102488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2488" cy="5372100"/>
            </a:xfrm>
            <a:custGeom>
              <a:avLst/>
              <a:gdLst/>
              <a:ahLst/>
              <a:cxnLst/>
              <a:rect r="r" b="b" t="t" l="l"/>
              <a:pathLst>
                <a:path h="5372100" w="7102488">
                  <a:moveTo>
                    <a:pt x="5551818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551818" y="5372100"/>
                  </a:lnTo>
                  <a:lnTo>
                    <a:pt x="7102488" y="2686050"/>
                  </a:lnTo>
                  <a:lnTo>
                    <a:pt x="5551818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694761" y="454002"/>
            <a:ext cx="16427070" cy="1701967"/>
            <a:chOff x="0" y="0"/>
            <a:chExt cx="21902760" cy="2269289"/>
          </a:xfrm>
        </p:grpSpPr>
        <p:grpSp>
          <p:nvGrpSpPr>
            <p:cNvPr name="Group 5" id="5"/>
            <p:cNvGrpSpPr/>
            <p:nvPr/>
          </p:nvGrpSpPr>
          <p:grpSpPr>
            <a:xfrm rot="-10800000">
              <a:off x="0" y="0"/>
              <a:ext cx="21902760" cy="2269289"/>
              <a:chOff x="0" y="0"/>
              <a:chExt cx="51850513" cy="53721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51850513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51850513">
                    <a:moveTo>
                      <a:pt x="50299844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50299844" y="5372100"/>
                    </a:lnTo>
                    <a:lnTo>
                      <a:pt x="51850513" y="2686050"/>
                    </a:lnTo>
                    <a:lnTo>
                      <a:pt x="50299844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2372272" y="397621"/>
              <a:ext cx="17581451" cy="15407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717"/>
                </a:lnSpc>
                <a:spcBef>
                  <a:spcPct val="0"/>
                </a:spcBef>
              </a:pPr>
              <a:r>
                <a:rPr lang="en-US" b="true" sz="7925">
                  <a:solidFill>
                    <a:srgbClr val="FFFFFF"/>
                  </a:solidFill>
                  <a:latin typeface="Asap Semi-Bold"/>
                  <a:ea typeface="Asap Semi-Bold"/>
                  <a:cs typeface="Asap Semi-Bold"/>
                  <a:sym typeface="Asap Semi-Bold"/>
                </a:rPr>
                <a:t>Mô hình cơ sở dữ liệu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565535" y="2403809"/>
            <a:ext cx="5646336" cy="7883191"/>
          </a:xfrm>
          <a:custGeom>
            <a:avLst/>
            <a:gdLst/>
            <a:ahLst/>
            <a:cxnLst/>
            <a:rect r="r" b="b" t="t" l="l"/>
            <a:pathLst>
              <a:path h="7883191" w="5646336">
                <a:moveTo>
                  <a:pt x="0" y="0"/>
                </a:moveTo>
                <a:lnTo>
                  <a:pt x="5646336" y="0"/>
                </a:lnTo>
                <a:lnTo>
                  <a:pt x="5646336" y="7883191"/>
                </a:lnTo>
                <a:lnTo>
                  <a:pt x="0" y="788319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7086825" y="5263414"/>
            <a:ext cx="11017448" cy="21233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40"/>
              </a:lnSpc>
              <a:spcBef>
                <a:spcPct val="0"/>
              </a:spcBef>
            </a:pPr>
            <a:r>
              <a:rPr lang="en-US" b="true" sz="3029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Mô hình dữ liệu (Schema)</a:t>
            </a:r>
          </a:p>
          <a:p>
            <a:pPr algn="l">
              <a:lnSpc>
                <a:spcPts val="4240"/>
              </a:lnSpc>
              <a:spcBef>
                <a:spcPct val="0"/>
              </a:spcBef>
            </a:pPr>
            <a:r>
              <a:rPr lang="en-US" sz="3029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User: họ tên, email, mật khẩu, SDT, vai trò, trạng thái</a:t>
            </a:r>
          </a:p>
          <a:p>
            <a:pPr algn="l">
              <a:lnSpc>
                <a:spcPts val="4240"/>
              </a:lnSpc>
              <a:spcBef>
                <a:spcPct val="0"/>
              </a:spcBef>
            </a:pPr>
            <a:r>
              <a:rPr lang="en-US" sz="3029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SanBong: tên sân, loại sân, địa chỉ, giá theo khung giờ</a:t>
            </a:r>
          </a:p>
          <a:p>
            <a:pPr algn="l">
              <a:lnSpc>
                <a:spcPts val="4240"/>
              </a:lnSpc>
              <a:spcBef>
                <a:spcPct val="0"/>
              </a:spcBef>
            </a:pPr>
            <a:r>
              <a:rPr lang="en-US" sz="3029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DatSan: sân, người đặt, ngày đặt, khung giờ, trạng thái thanh toán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7547" y="2554286"/>
            <a:ext cx="16586536" cy="6240684"/>
          </a:xfrm>
          <a:custGeom>
            <a:avLst/>
            <a:gdLst/>
            <a:ahLst/>
            <a:cxnLst/>
            <a:rect r="r" b="b" t="t" l="l"/>
            <a:pathLst>
              <a:path h="6240684" w="16586536">
                <a:moveTo>
                  <a:pt x="0" y="0"/>
                </a:moveTo>
                <a:lnTo>
                  <a:pt x="16586536" y="0"/>
                </a:lnTo>
                <a:lnTo>
                  <a:pt x="16586536" y="6240684"/>
                </a:lnTo>
                <a:lnTo>
                  <a:pt x="0" y="62406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656587"/>
            <a:ext cx="16230600" cy="1138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717"/>
              </a:lnSpc>
              <a:spcBef>
                <a:spcPct val="0"/>
              </a:spcBef>
            </a:pPr>
            <a:r>
              <a:rPr lang="en-US" b="true" sz="7925">
                <a:solidFill>
                  <a:srgbClr val="1836B2"/>
                </a:solidFill>
                <a:latin typeface="Asap Semi-Bold"/>
                <a:ea typeface="Asap Semi-Bold"/>
                <a:cs typeface="Asap Semi-Bold"/>
                <a:sym typeface="Asap Semi-Bold"/>
              </a:rPr>
              <a:t>Giao diện hệ thống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04594" y="1941723"/>
            <a:ext cx="4734033" cy="8491540"/>
          </a:xfrm>
          <a:custGeom>
            <a:avLst/>
            <a:gdLst/>
            <a:ahLst/>
            <a:cxnLst/>
            <a:rect r="r" b="b" t="t" l="l"/>
            <a:pathLst>
              <a:path h="8491540" w="4734033">
                <a:moveTo>
                  <a:pt x="0" y="0"/>
                </a:moveTo>
                <a:lnTo>
                  <a:pt x="4734033" y="0"/>
                </a:lnTo>
                <a:lnTo>
                  <a:pt x="4734033" y="8491540"/>
                </a:lnTo>
                <a:lnTo>
                  <a:pt x="0" y="849154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6310787" y="1965021"/>
            <a:ext cx="4464991" cy="8173897"/>
          </a:xfrm>
          <a:custGeom>
            <a:avLst/>
            <a:gdLst/>
            <a:ahLst/>
            <a:cxnLst/>
            <a:rect r="r" b="b" t="t" l="l"/>
            <a:pathLst>
              <a:path h="8173897" w="4464991">
                <a:moveTo>
                  <a:pt x="0" y="0"/>
                </a:moveTo>
                <a:lnTo>
                  <a:pt x="4464991" y="0"/>
                </a:lnTo>
                <a:lnTo>
                  <a:pt x="4464991" y="8173897"/>
                </a:lnTo>
                <a:lnTo>
                  <a:pt x="0" y="817389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147253" y="2022284"/>
            <a:ext cx="6024150" cy="8116634"/>
          </a:xfrm>
          <a:custGeom>
            <a:avLst/>
            <a:gdLst/>
            <a:ahLst/>
            <a:cxnLst/>
            <a:rect r="r" b="b" t="t" l="l"/>
            <a:pathLst>
              <a:path h="8116634" w="6024150">
                <a:moveTo>
                  <a:pt x="0" y="0"/>
                </a:moveTo>
                <a:lnTo>
                  <a:pt x="6024150" y="0"/>
                </a:lnTo>
                <a:lnTo>
                  <a:pt x="6024150" y="8116634"/>
                </a:lnTo>
                <a:lnTo>
                  <a:pt x="0" y="811663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656587"/>
            <a:ext cx="16230600" cy="1138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717"/>
              </a:lnSpc>
              <a:spcBef>
                <a:spcPct val="0"/>
              </a:spcBef>
            </a:pPr>
            <a:r>
              <a:rPr lang="en-US" b="true" sz="7925">
                <a:solidFill>
                  <a:srgbClr val="1836B2"/>
                </a:solidFill>
                <a:latin typeface="Asap Semi-Bold"/>
                <a:ea typeface="Asap Semi-Bold"/>
                <a:cs typeface="Asap Semi-Bold"/>
                <a:sym typeface="Asap Semi-Bold"/>
              </a:rPr>
              <a:t>Giao diện hệ thống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108700"/>
            <a:ext cx="6622790" cy="7817064"/>
          </a:xfrm>
          <a:custGeom>
            <a:avLst/>
            <a:gdLst/>
            <a:ahLst/>
            <a:cxnLst/>
            <a:rect r="r" b="b" t="t" l="l"/>
            <a:pathLst>
              <a:path h="7817064" w="6622790">
                <a:moveTo>
                  <a:pt x="0" y="0"/>
                </a:moveTo>
                <a:lnTo>
                  <a:pt x="6622790" y="0"/>
                </a:lnTo>
                <a:lnTo>
                  <a:pt x="6622790" y="7817064"/>
                </a:lnTo>
                <a:lnTo>
                  <a:pt x="0" y="78170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003361" y="2108700"/>
            <a:ext cx="5710858" cy="7817064"/>
          </a:xfrm>
          <a:custGeom>
            <a:avLst/>
            <a:gdLst/>
            <a:ahLst/>
            <a:cxnLst/>
            <a:rect r="r" b="b" t="t" l="l"/>
            <a:pathLst>
              <a:path h="7817064" w="5710858">
                <a:moveTo>
                  <a:pt x="0" y="0"/>
                </a:moveTo>
                <a:lnTo>
                  <a:pt x="5710858" y="0"/>
                </a:lnTo>
                <a:lnTo>
                  <a:pt x="5710858" y="7817064"/>
                </a:lnTo>
                <a:lnTo>
                  <a:pt x="0" y="78170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656587"/>
            <a:ext cx="16230600" cy="1138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717"/>
              </a:lnSpc>
              <a:spcBef>
                <a:spcPct val="0"/>
              </a:spcBef>
            </a:pPr>
            <a:r>
              <a:rPr lang="en-US" b="true" sz="7925">
                <a:solidFill>
                  <a:srgbClr val="1836B2"/>
                </a:solidFill>
                <a:latin typeface="Asap Semi-Bold"/>
                <a:ea typeface="Asap Semi-Bold"/>
                <a:cs typeface="Asap Semi-Bold"/>
                <a:sym typeface="Asap Semi-Bold"/>
              </a:rPr>
              <a:t>Giao diện hệ thống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5375"/>
            <a:ext cx="11181309" cy="107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05"/>
              </a:lnSpc>
              <a:spcBef>
                <a:spcPct val="0"/>
              </a:spcBef>
            </a:pPr>
            <a:r>
              <a:rPr lang="en-US" b="true" sz="7550">
                <a:solidFill>
                  <a:srgbClr val="1836B2"/>
                </a:solidFill>
                <a:latin typeface="Asap Semi-Bold"/>
                <a:ea typeface="Asap Semi-Bold"/>
                <a:cs typeface="Asap Semi-Bold"/>
                <a:sym typeface="Asap Semi-Bold"/>
              </a:rPr>
              <a:t>Triển khai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-179299" y="9979101"/>
            <a:ext cx="18646597" cy="498399"/>
          </a:xfrm>
          <a:prstGeom prst="rect">
            <a:avLst/>
          </a:prstGeom>
          <a:solidFill>
            <a:srgbClr val="1836B2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013639" y="2429855"/>
            <a:ext cx="16518671" cy="6158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b="true" sz="360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Triển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 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k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h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ai bằ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ng 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Do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cke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r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o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ck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er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fi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le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Back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end: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Node18, EXPOSE 5000, CMD [“node”, “app.js”]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Dockerfile Client: Node18, EXPOSE 3000, CMD [“npm”, “start”]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Docker Compose: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   Backend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(port 5000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)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,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mount volume, env file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  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Client (port 3000), mount volume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  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Re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s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a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r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a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lw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a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y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s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Lợi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ích: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chạy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hông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phụ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t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huộc mô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i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trườ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ng, dùngch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o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dev/s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ta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ging/productio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.</a:t>
            </a:r>
          </a:p>
          <a:p>
            <a:pPr algn="l">
              <a:lnSpc>
                <a:spcPts val="5401"/>
              </a:lnSpc>
            </a:pP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95375"/>
            <a:ext cx="11181309" cy="10769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05"/>
              </a:lnSpc>
              <a:spcBef>
                <a:spcPct val="0"/>
              </a:spcBef>
            </a:pPr>
            <a:r>
              <a:rPr lang="en-US" b="true" sz="7550">
                <a:solidFill>
                  <a:srgbClr val="1836B2"/>
                </a:solidFill>
                <a:latin typeface="Asap Semi-Bold"/>
                <a:ea typeface="Asap Semi-Bold"/>
                <a:cs typeface="Asap Semi-Bold"/>
                <a:sym typeface="Asap Semi-Bold"/>
              </a:rPr>
              <a:t>Triển khai</a:t>
            </a:r>
          </a:p>
        </p:txBody>
      </p:sp>
      <p:sp>
        <p:nvSpPr>
          <p:cNvPr name="AutoShape 3" id="3"/>
          <p:cNvSpPr/>
          <p:nvPr/>
        </p:nvSpPr>
        <p:spPr>
          <a:xfrm rot="0">
            <a:off x="-179299" y="9979101"/>
            <a:ext cx="18646597" cy="498399"/>
          </a:xfrm>
          <a:prstGeom prst="rect">
            <a:avLst/>
          </a:prstGeom>
          <a:solidFill>
            <a:srgbClr val="1836B2"/>
          </a:solidFill>
        </p:spPr>
      </p:sp>
      <p:sp>
        <p:nvSpPr>
          <p:cNvPr name="TextBox 4" id="4"/>
          <p:cNvSpPr txBox="true"/>
          <p:nvPr/>
        </p:nvSpPr>
        <p:spPr>
          <a:xfrm rot="0">
            <a:off x="1028700" y="2934397"/>
            <a:ext cx="16518671" cy="4787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b="true" sz="360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Triển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 khai 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trê</a:t>
            </a: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n Vercel &amp; Render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Fro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nt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end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: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Ver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cel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–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tựđộ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g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dep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loy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t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ừ Gi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Hub.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Backend: Rende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r –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a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uto deploy NodeJS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+ Mo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ngoDB.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Database: MongoDB Atlas – lưutrữ cloud.</a:t>
            </a:r>
          </a:p>
          <a:p>
            <a:pPr algn="l">
              <a:lnSpc>
                <a:spcPts val="5401"/>
              </a:lnSpc>
            </a:pP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Quy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trình: Pu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sh c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ode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lên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Gi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tHu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→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Verce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/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Re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de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r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tự 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epl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o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y.</a:t>
            </a: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.</a:t>
            </a:r>
          </a:p>
          <a:p>
            <a:pPr algn="l">
              <a:lnSpc>
                <a:spcPts val="5401"/>
              </a:lnSpc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115283" y="6411649"/>
            <a:ext cx="14175218" cy="11400367"/>
            <a:chOff x="0" y="0"/>
            <a:chExt cx="6679670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7967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679670">
                  <a:moveTo>
                    <a:pt x="512900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129000" y="5372100"/>
                  </a:lnTo>
                  <a:lnTo>
                    <a:pt x="6679670" y="2686050"/>
                  </a:lnTo>
                  <a:lnTo>
                    <a:pt x="5129000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8176356" y="-68800"/>
            <a:ext cx="16468059" cy="7822328"/>
          </a:xfrm>
          <a:custGeom>
            <a:avLst/>
            <a:gdLst/>
            <a:ahLst/>
            <a:cxnLst/>
            <a:rect r="r" b="b" t="t" l="l"/>
            <a:pathLst>
              <a:path h="7822328" w="16468059">
                <a:moveTo>
                  <a:pt x="0" y="0"/>
                </a:moveTo>
                <a:lnTo>
                  <a:pt x="16468059" y="0"/>
                </a:lnTo>
                <a:lnTo>
                  <a:pt x="16468059" y="7822328"/>
                </a:lnTo>
                <a:lnTo>
                  <a:pt x="0" y="78223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-3311742" y="-2412933"/>
            <a:ext cx="14175218" cy="11400367"/>
            <a:chOff x="0" y="0"/>
            <a:chExt cx="6679670" cy="53721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67967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679670">
                  <a:moveTo>
                    <a:pt x="512900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129000" y="5372100"/>
                  </a:lnTo>
                  <a:lnTo>
                    <a:pt x="6679670" y="2686050"/>
                  </a:lnTo>
                  <a:lnTo>
                    <a:pt x="5129000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0551366" y="7753528"/>
            <a:ext cx="10611554" cy="3418309"/>
            <a:chOff x="0" y="0"/>
            <a:chExt cx="16676766" cy="53721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676767" cy="5372100"/>
            </a:xfrm>
            <a:custGeom>
              <a:avLst/>
              <a:gdLst/>
              <a:ahLst/>
              <a:cxnLst/>
              <a:rect r="r" b="b" t="t" l="l"/>
              <a:pathLst>
                <a:path h="5372100" w="16676767">
                  <a:moveTo>
                    <a:pt x="1512609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15126095" y="5372100"/>
                  </a:lnTo>
                  <a:lnTo>
                    <a:pt x="16676767" y="2686050"/>
                  </a:lnTo>
                  <a:lnTo>
                    <a:pt x="15126095" y="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2537270" y="8702771"/>
            <a:ext cx="1330919" cy="759911"/>
          </a:xfrm>
          <a:custGeom>
            <a:avLst/>
            <a:gdLst/>
            <a:ahLst/>
            <a:cxnLst/>
            <a:rect r="r" b="b" t="t" l="l"/>
            <a:pathLst>
              <a:path h="759911" w="1330919">
                <a:moveTo>
                  <a:pt x="0" y="0"/>
                </a:moveTo>
                <a:lnTo>
                  <a:pt x="1330919" y="0"/>
                </a:lnTo>
                <a:lnTo>
                  <a:pt x="1330919" y="759912"/>
                </a:lnTo>
                <a:lnTo>
                  <a:pt x="0" y="75991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51576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1028700" y="3619893"/>
            <a:ext cx="7887253" cy="14143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1033"/>
              </a:lnSpc>
            </a:pPr>
            <a:r>
              <a:rPr lang="en-US" b="true" sz="9350">
                <a:solidFill>
                  <a:srgbClr val="FFFFFF"/>
                </a:solidFill>
                <a:latin typeface="Asap Semi-Bold"/>
                <a:ea typeface="Asap Semi-Bold"/>
                <a:cs typeface="Asap Semi-Bold"/>
                <a:sym typeface="Asap Semi-Bold"/>
              </a:rPr>
              <a:t>Quản lý dự án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7327734" y="-4222570"/>
            <a:ext cx="13267742" cy="6921093"/>
            <a:chOff x="0" y="0"/>
            <a:chExt cx="10298322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0298322" cy="5372100"/>
            </a:xfrm>
            <a:custGeom>
              <a:avLst/>
              <a:gdLst/>
              <a:ahLst/>
              <a:cxnLst/>
              <a:rect r="r" b="b" t="t" l="l"/>
              <a:pathLst>
                <a:path h="5372100" w="10298322">
                  <a:moveTo>
                    <a:pt x="8747651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8747651" y="5372100"/>
                  </a:lnTo>
                  <a:lnTo>
                    <a:pt x="10298322" y="2686050"/>
                  </a:lnTo>
                  <a:lnTo>
                    <a:pt x="8747651" y="0"/>
                  </a:lnTo>
                  <a:close/>
                </a:path>
              </a:pathLst>
            </a:custGeom>
            <a:solidFill>
              <a:srgbClr val="86C7E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694761" y="575888"/>
            <a:ext cx="11019971" cy="1701967"/>
            <a:chOff x="0" y="0"/>
            <a:chExt cx="14693295" cy="2269289"/>
          </a:xfrm>
        </p:grpSpPr>
        <p:grpSp>
          <p:nvGrpSpPr>
            <p:cNvPr name="Group 5" id="5"/>
            <p:cNvGrpSpPr/>
            <p:nvPr/>
          </p:nvGrpSpPr>
          <p:grpSpPr>
            <a:xfrm rot="-10800000">
              <a:off x="0" y="0"/>
              <a:ext cx="14693295" cy="2269289"/>
              <a:chOff x="0" y="0"/>
              <a:chExt cx="34783511" cy="53721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34783511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34783511">
                    <a:moveTo>
                      <a:pt x="3323284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33232840" y="5372100"/>
                    </a:lnTo>
                    <a:lnTo>
                      <a:pt x="34783511" y="2686050"/>
                    </a:lnTo>
                    <a:lnTo>
                      <a:pt x="33232840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2356270" y="743061"/>
              <a:ext cx="10586814" cy="8212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4675"/>
                </a:lnSpc>
                <a:spcBef>
                  <a:spcPct val="0"/>
                </a:spcBef>
              </a:pPr>
              <a:r>
                <a:rPr lang="en-US" b="true" sz="4250">
                  <a:solidFill>
                    <a:srgbClr val="FFFFFF"/>
                  </a:solidFill>
                  <a:latin typeface="Asap Bold"/>
                  <a:ea typeface="Asap Bold"/>
                  <a:cs typeface="Asap Bold"/>
                  <a:sym typeface="Asap Bold"/>
                </a:rPr>
                <a:t>Quản lý dự án bằng công cụ Jira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565535" y="3001305"/>
            <a:ext cx="17454317" cy="4787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5401"/>
              </a:lnSpc>
            </a:pPr>
          </a:p>
          <a:p>
            <a:pPr algn="l" marL="0" indent="0" lvl="1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Sử dụng Jira (Agile/Scrum) để theo dõi tiến độ.</a:t>
            </a:r>
          </a:p>
          <a:p>
            <a:pPr algn="l" marL="0" indent="0" lvl="1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Sprint: Chia theo giai đoạn 1–2 tuần.</a:t>
            </a:r>
          </a:p>
          <a:p>
            <a:pPr algn="l" marL="0" indent="0" lvl="1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Issue: Tạo Task/Bug có mô tả, deadline, người phụ trách.</a:t>
            </a:r>
          </a:p>
          <a:p>
            <a:pPr algn="l" marL="0" indent="0" lvl="1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Kanban Board: Quản lý tiến độ qua các cột: To Do → In Progress → Code Review → Done.</a:t>
            </a:r>
          </a:p>
          <a:p>
            <a:pPr algn="l" marL="0" indent="0" lvl="1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Báo cáo: Có Burndown Chart, Velocity Chart theo dõi năng suất.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37217" y="-964557"/>
            <a:ext cx="10474433" cy="13842669"/>
            <a:chOff x="0" y="0"/>
            <a:chExt cx="4064946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946" cy="5372100"/>
            </a:xfrm>
            <a:custGeom>
              <a:avLst/>
              <a:gdLst/>
              <a:ahLst/>
              <a:cxnLst/>
              <a:rect r="r" b="b" t="t" l="l"/>
              <a:pathLst>
                <a:path h="5372100" w="4064946">
                  <a:moveTo>
                    <a:pt x="251427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514276" y="5372100"/>
                  </a:lnTo>
                  <a:lnTo>
                    <a:pt x="4064946" y="2686050"/>
                  </a:lnTo>
                  <a:lnTo>
                    <a:pt x="251427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3121238" y="747733"/>
            <a:ext cx="10749927" cy="5209044"/>
            <a:chOff x="0" y="0"/>
            <a:chExt cx="11086427" cy="53721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086427" cy="5372100"/>
            </a:xfrm>
            <a:custGeom>
              <a:avLst/>
              <a:gdLst/>
              <a:ahLst/>
              <a:cxnLst/>
              <a:rect r="r" b="b" t="t" l="l"/>
              <a:pathLst>
                <a:path h="5372100" w="11086427">
                  <a:moveTo>
                    <a:pt x="9535757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9535757" y="5372100"/>
                  </a:lnTo>
                  <a:lnTo>
                    <a:pt x="11086427" y="2686050"/>
                  </a:lnTo>
                  <a:lnTo>
                    <a:pt x="9535757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284300" y="2764564"/>
            <a:ext cx="4793435" cy="2052958"/>
            <a:chOff x="0" y="0"/>
            <a:chExt cx="6391247" cy="273727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66675"/>
              <a:ext cx="6391247" cy="15407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717"/>
                </a:lnSpc>
                <a:spcBef>
                  <a:spcPct val="0"/>
                </a:spcBef>
              </a:pPr>
              <a:r>
                <a:rPr lang="en-US" b="true" sz="7925">
                  <a:solidFill>
                    <a:srgbClr val="FFFFFF"/>
                  </a:solidFill>
                  <a:latin typeface="Asap Bold"/>
                  <a:ea typeface="Asap Bold"/>
                  <a:cs typeface="Asap Bold"/>
                  <a:sym typeface="Asap Bold"/>
                </a:rPr>
                <a:t>Kiểm thử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089577"/>
              <a:ext cx="5419692" cy="647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8024926" y="1169559"/>
            <a:ext cx="10263074" cy="47872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5401"/>
              </a:lnSpc>
            </a:pPr>
            <a:r>
              <a:rPr lang="en-US" sz="360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Kiểm thử một số chức năng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Đăng ký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Xem thông tin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Đặt sân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Admin xác nhận đặt sân và thanh toán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Và nhiều chức năng khác sẽ trình diễn ở phần demo.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86881" y="3862234"/>
            <a:ext cx="3251359" cy="672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b="true" sz="3601">
                <a:solidFill>
                  <a:srgbClr val="FFFFFF"/>
                </a:solidFill>
                <a:latin typeface="Asap Bold"/>
                <a:ea typeface="Asap Bold"/>
                <a:cs typeface="Asap Bold"/>
                <a:sym typeface="Asap Bold"/>
              </a:rPr>
              <a:t>API với Postman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37217" y="-964557"/>
            <a:ext cx="10474433" cy="13842669"/>
            <a:chOff x="0" y="0"/>
            <a:chExt cx="4064946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946" cy="5372100"/>
            </a:xfrm>
            <a:custGeom>
              <a:avLst/>
              <a:gdLst/>
              <a:ahLst/>
              <a:cxnLst/>
              <a:rect r="r" b="b" t="t" l="l"/>
              <a:pathLst>
                <a:path h="5372100" w="4064946">
                  <a:moveTo>
                    <a:pt x="251427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514276" y="5372100"/>
                  </a:lnTo>
                  <a:lnTo>
                    <a:pt x="4064946" y="2686050"/>
                  </a:lnTo>
                  <a:lnTo>
                    <a:pt x="251427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924449" y="2006333"/>
            <a:ext cx="15695367" cy="7808445"/>
          </a:xfrm>
          <a:custGeom>
            <a:avLst/>
            <a:gdLst/>
            <a:ahLst/>
            <a:cxnLst/>
            <a:rect r="r" b="b" t="t" l="l"/>
            <a:pathLst>
              <a:path h="7808445" w="15695367">
                <a:moveTo>
                  <a:pt x="0" y="0"/>
                </a:moveTo>
                <a:lnTo>
                  <a:pt x="15695367" y="0"/>
                </a:lnTo>
                <a:lnTo>
                  <a:pt x="15695367" y="7808445"/>
                </a:lnTo>
                <a:lnTo>
                  <a:pt x="0" y="780844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4300" y="4322222"/>
            <a:ext cx="4064769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905736" y="904875"/>
            <a:ext cx="3826312" cy="672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b="true" sz="360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Chức năng đăng ký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475972" y="0"/>
            <a:ext cx="17211375" cy="13842185"/>
            <a:chOff x="0" y="0"/>
            <a:chExt cx="6679670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679670" cy="5372100"/>
            </a:xfrm>
            <a:custGeom>
              <a:avLst/>
              <a:gdLst/>
              <a:ahLst/>
              <a:cxnLst/>
              <a:rect r="r" b="b" t="t" l="l"/>
              <a:pathLst>
                <a:path h="5372100" w="6679670">
                  <a:moveTo>
                    <a:pt x="5129000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129000" y="5372100"/>
                  </a:lnTo>
                  <a:lnTo>
                    <a:pt x="6679670" y="2686050"/>
                  </a:lnTo>
                  <a:lnTo>
                    <a:pt x="5129000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1028700"/>
            <a:ext cx="1330919" cy="759911"/>
          </a:xfrm>
          <a:custGeom>
            <a:avLst/>
            <a:gdLst/>
            <a:ahLst/>
            <a:cxnLst/>
            <a:rect r="r" b="b" t="t" l="l"/>
            <a:pathLst>
              <a:path h="759911" w="1330919">
                <a:moveTo>
                  <a:pt x="0" y="0"/>
                </a:moveTo>
                <a:lnTo>
                  <a:pt x="1330919" y="0"/>
                </a:lnTo>
                <a:lnTo>
                  <a:pt x="1330919" y="759911"/>
                </a:lnTo>
                <a:lnTo>
                  <a:pt x="0" y="75991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51576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627146" y="2160002"/>
            <a:ext cx="7913236" cy="7079852"/>
            <a:chOff x="0" y="0"/>
            <a:chExt cx="10550982" cy="943980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38026"/>
              <a:ext cx="10550982" cy="176305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297"/>
                </a:lnSpc>
                <a:spcBef>
                  <a:spcPct val="0"/>
                </a:spcBef>
              </a:pPr>
              <a:r>
                <a:rPr lang="en-US" b="true" sz="4074" spc="-81" u="none">
                  <a:solidFill>
                    <a:srgbClr val="FFFFFF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Tổng quan kế hoạch</a:t>
              </a:r>
            </a:p>
            <a:p>
              <a:pPr algn="l" marL="0" indent="0" lvl="0">
                <a:lnSpc>
                  <a:spcPts val="5297"/>
                </a:lnSpc>
                <a:spcBef>
                  <a:spcPct val="0"/>
                </a:spcBef>
              </a:pPr>
              <a:r>
                <a:rPr lang="en-US" b="true" sz="4074" spc="-81" u="none">
                  <a:solidFill>
                    <a:srgbClr val="FFFFFF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của bài thuyết trình hôm nay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577178"/>
              <a:ext cx="10550982" cy="58228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769762" indent="-384881" lvl="1">
                <a:lnSpc>
                  <a:spcPts val="4991"/>
                </a:lnSpc>
                <a:buFont typeface="Arial"/>
                <a:buChar char="•"/>
              </a:pPr>
              <a:r>
                <a:rPr lang="en-US" sz="3565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  <a:hlinkClick r:id="rId4" action="ppaction://hlinksldjump"/>
                </a:rPr>
                <a:t>Giới thiệu về dự </a:t>
              </a:r>
              <a:r>
                <a:rPr lang="en-US" sz="3565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án</a:t>
              </a:r>
            </a:p>
            <a:p>
              <a:pPr algn="l" marL="769762" indent="-384881" lvl="1">
                <a:lnSpc>
                  <a:spcPts val="4991"/>
                </a:lnSpc>
                <a:buFont typeface="Arial"/>
                <a:buChar char="•"/>
              </a:pPr>
              <a:r>
                <a:rPr lang="en-US" sz="3565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Phân tích yêu cầu</a:t>
              </a:r>
            </a:p>
            <a:p>
              <a:pPr algn="l" marL="769762" indent="-384881" lvl="1">
                <a:lnSpc>
                  <a:spcPts val="4991"/>
                </a:lnSpc>
                <a:buFont typeface="Arial"/>
                <a:buChar char="•"/>
              </a:pPr>
              <a:r>
                <a:rPr lang="en-US" sz="3565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Thiết kế hệ thống</a:t>
              </a:r>
            </a:p>
            <a:p>
              <a:pPr algn="l" marL="769762" indent="-384881" lvl="1">
                <a:lnSpc>
                  <a:spcPts val="4991"/>
                </a:lnSpc>
                <a:buFont typeface="Arial"/>
                <a:buChar char="•"/>
              </a:pPr>
              <a:r>
                <a:rPr lang="en-US" sz="3565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Triển khai và công nghệ sử dụng</a:t>
              </a:r>
            </a:p>
            <a:p>
              <a:pPr algn="l" marL="769762" indent="-384881" lvl="1">
                <a:lnSpc>
                  <a:spcPts val="4991"/>
                </a:lnSpc>
                <a:buFont typeface="Arial"/>
                <a:buChar char="•"/>
              </a:pPr>
              <a:r>
                <a:rPr lang="en-US" sz="3565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Quản lí dự án</a:t>
              </a:r>
            </a:p>
            <a:p>
              <a:pPr algn="l" marL="769762" indent="-384881" lvl="1">
                <a:lnSpc>
                  <a:spcPts val="4991"/>
                </a:lnSpc>
                <a:buFont typeface="Arial"/>
                <a:buChar char="•"/>
              </a:pPr>
              <a:r>
                <a:rPr lang="en-US" sz="3565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Kiểm thử </a:t>
              </a:r>
            </a:p>
            <a:p>
              <a:pPr algn="l" marL="769762" indent="-384881" lvl="1">
                <a:lnSpc>
                  <a:spcPts val="4991"/>
                </a:lnSpc>
                <a:buFont typeface="Arial"/>
                <a:buChar char="•"/>
              </a:pPr>
              <a:r>
                <a:rPr lang="en-US" sz="3565">
                  <a:solidFill>
                    <a:srgbClr val="FFFFFF"/>
                  </a:solidFill>
                  <a:latin typeface="Asap"/>
                  <a:ea typeface="Asap"/>
                  <a:cs typeface="Asap"/>
                  <a:sym typeface="Asap"/>
                </a:rPr>
                <a:t>Đánh giá và kết luận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-727120" y="3441533"/>
            <a:ext cx="9273883" cy="1701967"/>
            <a:chOff x="0" y="0"/>
            <a:chExt cx="12365178" cy="2269289"/>
          </a:xfrm>
        </p:grpSpPr>
        <p:grpSp>
          <p:nvGrpSpPr>
            <p:cNvPr name="Group 9" id="9"/>
            <p:cNvGrpSpPr/>
            <p:nvPr/>
          </p:nvGrpSpPr>
          <p:grpSpPr>
            <a:xfrm rot="-10800000">
              <a:off x="0" y="0"/>
              <a:ext cx="12365178" cy="2269289"/>
              <a:chOff x="0" y="0"/>
              <a:chExt cx="29272148" cy="5372100"/>
            </a:xfrm>
          </p:grpSpPr>
          <p:sp>
            <p:nvSpPr>
              <p:cNvPr name="Freeform 10" id="10"/>
              <p:cNvSpPr/>
              <p:nvPr/>
            </p:nvSpPr>
            <p:spPr>
              <a:xfrm flipH="false" flipV="false" rot="0">
                <a:off x="0" y="0"/>
                <a:ext cx="29272148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29272148">
                    <a:moveTo>
                      <a:pt x="27721477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27721477" y="5372100"/>
                    </a:lnTo>
                    <a:lnTo>
                      <a:pt x="29272148" y="2686050"/>
                    </a:lnTo>
                    <a:lnTo>
                      <a:pt x="27721477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sp>
          <p:nvSpPr>
            <p:cNvPr name="TextBox 11" id="11"/>
            <p:cNvSpPr txBox="true"/>
            <p:nvPr/>
          </p:nvSpPr>
          <p:spPr>
            <a:xfrm rot="0">
              <a:off x="2967537" y="441436"/>
              <a:ext cx="7778037" cy="14626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87"/>
                </a:lnSpc>
                <a:spcBef>
                  <a:spcPct val="0"/>
                </a:spcBef>
              </a:pPr>
              <a:r>
                <a:rPr lang="en-US" b="true" sz="7625" u="none">
                  <a:solidFill>
                    <a:srgbClr val="FFFFFF"/>
                  </a:solidFill>
                  <a:latin typeface="Asap Semi-Bold"/>
                  <a:ea typeface="Asap Semi-Bold"/>
                  <a:cs typeface="Asap Semi-Bold"/>
                  <a:sym typeface="Asap Semi-Bold"/>
                </a:rPr>
                <a:t>Chương trình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37217" y="-964557"/>
            <a:ext cx="10474433" cy="13842669"/>
            <a:chOff x="0" y="0"/>
            <a:chExt cx="4064946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946" cy="5372100"/>
            </a:xfrm>
            <a:custGeom>
              <a:avLst/>
              <a:gdLst/>
              <a:ahLst/>
              <a:cxnLst/>
              <a:rect r="r" b="b" t="t" l="l"/>
              <a:pathLst>
                <a:path h="5372100" w="4064946">
                  <a:moveTo>
                    <a:pt x="251427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514276" y="5372100"/>
                  </a:lnTo>
                  <a:lnTo>
                    <a:pt x="4064946" y="2686050"/>
                  </a:lnTo>
                  <a:lnTo>
                    <a:pt x="251427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347647" y="2252357"/>
            <a:ext cx="15355107" cy="7408839"/>
          </a:xfrm>
          <a:custGeom>
            <a:avLst/>
            <a:gdLst/>
            <a:ahLst/>
            <a:cxnLst/>
            <a:rect r="r" b="b" t="t" l="l"/>
            <a:pathLst>
              <a:path h="7408839" w="15355107">
                <a:moveTo>
                  <a:pt x="0" y="0"/>
                </a:moveTo>
                <a:lnTo>
                  <a:pt x="15355107" y="0"/>
                </a:lnTo>
                <a:lnTo>
                  <a:pt x="15355107" y="7408839"/>
                </a:lnTo>
                <a:lnTo>
                  <a:pt x="0" y="74088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4300" y="4322222"/>
            <a:ext cx="4064769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905736" y="904875"/>
            <a:ext cx="7411403" cy="672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b="true" sz="360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Chức năng xem thông tin người dùng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37217" y="-964557"/>
            <a:ext cx="10474433" cy="13842669"/>
            <a:chOff x="0" y="0"/>
            <a:chExt cx="4064946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946" cy="5372100"/>
            </a:xfrm>
            <a:custGeom>
              <a:avLst/>
              <a:gdLst/>
              <a:ahLst/>
              <a:cxnLst/>
              <a:rect r="r" b="b" t="t" l="l"/>
              <a:pathLst>
                <a:path h="5372100" w="4064946">
                  <a:moveTo>
                    <a:pt x="251427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514276" y="5372100"/>
                  </a:lnTo>
                  <a:lnTo>
                    <a:pt x="4064946" y="2686050"/>
                  </a:lnTo>
                  <a:lnTo>
                    <a:pt x="251427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3316685" y="2126275"/>
            <a:ext cx="12208772" cy="7661004"/>
          </a:xfrm>
          <a:custGeom>
            <a:avLst/>
            <a:gdLst/>
            <a:ahLst/>
            <a:cxnLst/>
            <a:rect r="r" b="b" t="t" l="l"/>
            <a:pathLst>
              <a:path h="7661004" w="12208772">
                <a:moveTo>
                  <a:pt x="0" y="0"/>
                </a:moveTo>
                <a:lnTo>
                  <a:pt x="12208772" y="0"/>
                </a:lnTo>
                <a:lnTo>
                  <a:pt x="12208772" y="7661004"/>
                </a:lnTo>
                <a:lnTo>
                  <a:pt x="0" y="766100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4300" y="4322222"/>
            <a:ext cx="4064769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905736" y="904875"/>
            <a:ext cx="5559623" cy="672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b="true" sz="360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Kiểm thử chức năng đặt sân</a:t>
            </a:r>
          </a:p>
        </p:txBody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5237217" y="-964557"/>
            <a:ext cx="10474433" cy="13842669"/>
            <a:chOff x="0" y="0"/>
            <a:chExt cx="4064946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064946" cy="5372100"/>
            </a:xfrm>
            <a:custGeom>
              <a:avLst/>
              <a:gdLst/>
              <a:ahLst/>
              <a:cxnLst/>
              <a:rect r="r" b="b" t="t" l="l"/>
              <a:pathLst>
                <a:path h="5372100" w="4064946">
                  <a:moveTo>
                    <a:pt x="2514276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2514276" y="5372100"/>
                  </a:lnTo>
                  <a:lnTo>
                    <a:pt x="4064946" y="2686050"/>
                  </a:lnTo>
                  <a:lnTo>
                    <a:pt x="2514276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2658713" y="2309093"/>
            <a:ext cx="13373210" cy="7773179"/>
          </a:xfrm>
          <a:custGeom>
            <a:avLst/>
            <a:gdLst/>
            <a:ahLst/>
            <a:cxnLst/>
            <a:rect r="r" b="b" t="t" l="l"/>
            <a:pathLst>
              <a:path h="7773179" w="13373210">
                <a:moveTo>
                  <a:pt x="0" y="0"/>
                </a:moveTo>
                <a:lnTo>
                  <a:pt x="13373211" y="0"/>
                </a:lnTo>
                <a:lnTo>
                  <a:pt x="13373211" y="7773179"/>
                </a:lnTo>
                <a:lnTo>
                  <a:pt x="0" y="777317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284300" y="4322222"/>
            <a:ext cx="4064769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2905736" y="904875"/>
            <a:ext cx="11768614" cy="6724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b="true" sz="3601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Kiểm thử chức năng admin xác nhận đặt sân và thanh toán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84300" y="4322222"/>
            <a:ext cx="4064769" cy="495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900"/>
              </a:lnSpc>
              <a:spcBef>
                <a:spcPct val="0"/>
              </a:spcBef>
            </a:pP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522466"/>
            <a:ext cx="12516793" cy="94252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77"/>
              </a:lnSpc>
              <a:spcBef>
                <a:spcPct val="0"/>
              </a:spcBef>
            </a:pPr>
            <a:r>
              <a:rPr lang="en-US" b="true" sz="3118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ĐÁNH GIÁ VÀ KẾT LUẬN</a:t>
            </a:r>
          </a:p>
          <a:p>
            <a:pPr algn="l">
              <a:lnSpc>
                <a:spcPts val="4677"/>
              </a:lnSpc>
              <a:spcBef>
                <a:spcPct val="0"/>
              </a:spcBef>
            </a:pPr>
            <a:r>
              <a:rPr lang="en-US" b="true" sz="3118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Khó khăn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Khó phân tích nghiệp vụ do mỗi sân có quy trình khác nhau.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Thiết kế giao diện đơn giản nhưng đầy đủ chức năng.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Chọn kiến trúc phù hợp để dễ mở rộng về sau.</a:t>
            </a:r>
          </a:p>
          <a:p>
            <a:pPr algn="l">
              <a:lnSpc>
                <a:spcPts val="4677"/>
              </a:lnSpc>
              <a:spcBef>
                <a:spcPct val="0"/>
              </a:spcBef>
            </a:pPr>
            <a:r>
              <a:rPr lang="en-US" b="true" sz="3118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Bài học rút ra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Phân tích yêu cầu kỹ giúp tránh sửa nhiều.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Làm việc nhóm hiệu quả nhờ phân chia và cập nhật tiến độ.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Công nghệ phù hợp (ReactJS, Node.js, MongoDB) giúp phát triển nhanh.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Quản lý dự án tốt hơn nhờ sử dụng Jira.</a:t>
            </a:r>
          </a:p>
          <a:p>
            <a:pPr algn="l">
              <a:lnSpc>
                <a:spcPts val="4677"/>
              </a:lnSpc>
              <a:spcBef>
                <a:spcPct val="0"/>
              </a:spcBef>
            </a:pPr>
            <a:r>
              <a:rPr lang="en-US" b="true" sz="3118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Đề xuất tương lai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Phát triển ứng dụng mobile.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Tích hợp thanh toán điện tử (Momo, VNPay,...).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Gửi thông báo nhắc lịch tự động.</a:t>
            </a:r>
          </a:p>
          <a:p>
            <a:pPr algn="l" marL="673185" indent="-336593" lvl="1">
              <a:lnSpc>
                <a:spcPts val="4677"/>
              </a:lnSpc>
              <a:spcBef>
                <a:spcPct val="0"/>
              </a:spcBef>
              <a:buFont typeface="Arial"/>
              <a:buChar char="•"/>
            </a:pPr>
            <a:r>
              <a:rPr lang="en-US" sz="3118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Ứng dụng AI để dự đoán và tối ưu doanh thu.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836B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834808" y="-205809"/>
            <a:ext cx="6044632" cy="3451286"/>
          </a:xfrm>
          <a:custGeom>
            <a:avLst/>
            <a:gdLst/>
            <a:ahLst/>
            <a:cxnLst/>
            <a:rect r="r" b="b" t="t" l="l"/>
            <a:pathLst>
              <a:path h="3451286" w="6044632">
                <a:moveTo>
                  <a:pt x="0" y="0"/>
                </a:moveTo>
                <a:lnTo>
                  <a:pt x="6044632" y="0"/>
                </a:lnTo>
                <a:lnTo>
                  <a:pt x="6044632" y="3451287"/>
                </a:lnTo>
                <a:lnTo>
                  <a:pt x="0" y="345128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51576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-590291" y="6724549"/>
            <a:ext cx="6630572" cy="3785839"/>
          </a:xfrm>
          <a:custGeom>
            <a:avLst/>
            <a:gdLst/>
            <a:ahLst/>
            <a:cxnLst/>
            <a:rect r="r" b="b" t="t" l="l"/>
            <a:pathLst>
              <a:path h="3785839" w="6630572">
                <a:moveTo>
                  <a:pt x="6630572" y="0"/>
                </a:moveTo>
                <a:lnTo>
                  <a:pt x="0" y="0"/>
                </a:lnTo>
                <a:lnTo>
                  <a:pt x="0" y="3785839"/>
                </a:lnTo>
                <a:lnTo>
                  <a:pt x="6630572" y="3785839"/>
                </a:lnTo>
                <a:lnTo>
                  <a:pt x="6630572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-51576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4439274" y="4011494"/>
            <a:ext cx="9409452" cy="1947038"/>
            <a:chOff x="0" y="0"/>
            <a:chExt cx="12545936" cy="2596051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73696"/>
              <a:ext cx="12545936" cy="15407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8717"/>
                </a:lnSpc>
                <a:spcBef>
                  <a:spcPct val="0"/>
                </a:spcBef>
              </a:pPr>
              <a:r>
                <a:rPr lang="en-US" b="true" sz="7925" u="none">
                  <a:solidFill>
                    <a:srgbClr val="FFFFFF"/>
                  </a:solidFill>
                  <a:latin typeface="Asap Semi-Bold"/>
                  <a:ea typeface="Asap Semi-Bold"/>
                  <a:cs typeface="Asap Semi-Bold"/>
                  <a:sym typeface="Asap Semi-Bold"/>
                </a:rPr>
                <a:t>Xin cảm ơn!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2016905"/>
              <a:ext cx="12545936" cy="52006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217"/>
                </a:lnSpc>
                <a:spcBef>
                  <a:spcPct val="0"/>
                </a:spcBef>
              </a:pPr>
              <a:r>
                <a:rPr lang="en-US" b="true" sz="2475" spc="-49">
                  <a:solidFill>
                    <a:srgbClr val="FFFFFF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Cảm ơn thầy cô đã lắng nghe bài thuyết trình của chúng em !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10661646" y="0"/>
            <a:ext cx="10736190" cy="9297057"/>
            <a:chOff x="0" y="0"/>
            <a:chExt cx="4282440" cy="370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82440" cy="3708400"/>
            </a:xfrm>
            <a:custGeom>
              <a:avLst/>
              <a:gdLst/>
              <a:ahLst/>
              <a:cxnLst/>
              <a:rect r="r" b="b" t="t" l="l"/>
              <a:pathLst>
                <a:path h="3708400" w="4282440">
                  <a:moveTo>
                    <a:pt x="3211830" y="0"/>
                  </a:moveTo>
                  <a:lnTo>
                    <a:pt x="1070610" y="0"/>
                  </a:lnTo>
                  <a:lnTo>
                    <a:pt x="0" y="1854200"/>
                  </a:lnTo>
                  <a:lnTo>
                    <a:pt x="1070610" y="3708400"/>
                  </a:lnTo>
                  <a:lnTo>
                    <a:pt x="3211830" y="3708400"/>
                  </a:lnTo>
                  <a:lnTo>
                    <a:pt x="4282440" y="1854200"/>
                  </a:lnTo>
                  <a:close/>
                </a:path>
              </a:pathLst>
            </a:custGeom>
            <a:blipFill>
              <a:blip r:embed="rId2"/>
              <a:stretch>
                <a:fillRect l="-37103" t="0" r="-37103" b="0"/>
              </a:stretch>
            </a:blipFill>
          </p:spPr>
        </p:sp>
      </p:grpSp>
      <p:sp>
        <p:nvSpPr>
          <p:cNvPr name="Freeform 4" id="4"/>
          <p:cNvSpPr/>
          <p:nvPr/>
        </p:nvSpPr>
        <p:spPr>
          <a:xfrm flipH="true" flipV="false" rot="0">
            <a:off x="12015079" y="7254021"/>
            <a:ext cx="7156403" cy="4086071"/>
          </a:xfrm>
          <a:custGeom>
            <a:avLst/>
            <a:gdLst/>
            <a:ahLst/>
            <a:cxnLst/>
            <a:rect r="r" b="b" t="t" l="l"/>
            <a:pathLst>
              <a:path h="4086071" w="7156403">
                <a:moveTo>
                  <a:pt x="7156403" y="0"/>
                </a:moveTo>
                <a:lnTo>
                  <a:pt x="0" y="0"/>
                </a:lnTo>
                <a:lnTo>
                  <a:pt x="0" y="4086071"/>
                </a:lnTo>
                <a:lnTo>
                  <a:pt x="7156403" y="4086071"/>
                </a:lnTo>
                <a:lnTo>
                  <a:pt x="7156403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-51576" r="0" b="0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1028700" y="1028700"/>
            <a:ext cx="6178768" cy="3204062"/>
            <a:chOff x="0" y="0"/>
            <a:chExt cx="8238358" cy="427208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9525"/>
              <a:ext cx="8238358" cy="32219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9589"/>
                </a:lnSpc>
              </a:pPr>
              <a:r>
                <a:rPr lang="en-US" b="true" sz="7925" u="none">
                  <a:solidFill>
                    <a:srgbClr val="000000"/>
                  </a:solidFill>
                  <a:latin typeface="Asap Semi-Bold"/>
                  <a:ea typeface="Asap Semi-Bold"/>
                  <a:cs typeface="Asap Semi-Bold"/>
                  <a:sym typeface="Asap Semi-Bold"/>
                </a:rPr>
                <a:t>Giới thiệu về Đội ngũ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624383"/>
              <a:ext cx="8238358" cy="64769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900"/>
                </a:lnSpc>
                <a:spcBef>
                  <a:spcPct val="0"/>
                </a:spcBef>
              </a:pPr>
              <a:r>
                <a:rPr lang="en-US" b="true" sz="3000" spc="-60">
                  <a:solidFill>
                    <a:srgbClr val="000000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Sinh viên thực hiện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28700" y="4942183"/>
            <a:ext cx="9307116" cy="21352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677"/>
              </a:lnSpc>
            </a:pPr>
            <a:r>
              <a:rPr lang="en-US" b="true" sz="4367" spc="-87">
                <a:solidFill>
                  <a:srgbClr val="000000"/>
                </a:solidFill>
                <a:latin typeface="Asap Medium"/>
                <a:ea typeface="Asap Medium"/>
                <a:cs typeface="Asap Medium"/>
                <a:sym typeface="Asap Medium"/>
              </a:rPr>
              <a:t>Châu Gia Bảo - 110122034 - DA22TTA</a:t>
            </a:r>
          </a:p>
          <a:p>
            <a:pPr algn="just">
              <a:lnSpc>
                <a:spcPts val="5677"/>
              </a:lnSpc>
            </a:pPr>
            <a:r>
              <a:rPr lang="en-US" b="true" sz="4367" spc="-87">
                <a:solidFill>
                  <a:srgbClr val="000000"/>
                </a:solidFill>
                <a:latin typeface="Asap Medium"/>
                <a:ea typeface="Asap Medium"/>
                <a:cs typeface="Asap Medium"/>
                <a:sym typeface="Asap Medium"/>
              </a:rPr>
              <a:t> Nguyễn Tấn Lợi - 110122014 - DA22TTA</a:t>
            </a:r>
          </a:p>
          <a:p>
            <a:pPr algn="just">
              <a:lnSpc>
                <a:spcPts val="5677"/>
              </a:lnSpc>
              <a:spcBef>
                <a:spcPct val="0"/>
              </a:spcBef>
            </a:pPr>
            <a:r>
              <a:rPr lang="en-US" b="true" sz="4367" spc="-87">
                <a:solidFill>
                  <a:srgbClr val="000000"/>
                </a:solidFill>
                <a:latin typeface="Asap Medium"/>
                <a:ea typeface="Asap Medium"/>
                <a:cs typeface="Asap Medium"/>
                <a:sym typeface="Asap Medium"/>
              </a:rPr>
              <a:t> Lê Khánh Đăng - 110122047 - DA22TTA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5491446" cy="10287000"/>
          </a:xfrm>
          <a:custGeom>
            <a:avLst/>
            <a:gdLst/>
            <a:ahLst/>
            <a:cxnLst/>
            <a:rect r="r" b="b" t="t" l="l"/>
            <a:pathLst>
              <a:path h="10287000" w="5491446">
                <a:moveTo>
                  <a:pt x="0" y="0"/>
                </a:moveTo>
                <a:lnTo>
                  <a:pt x="5491446" y="0"/>
                </a:lnTo>
                <a:lnTo>
                  <a:pt x="5491446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90495" t="0" r="-90495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470739" y="1118652"/>
            <a:ext cx="9633055" cy="2020151"/>
            <a:chOff x="0" y="0"/>
            <a:chExt cx="12844074" cy="2693535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44416" y="66675"/>
              <a:ext cx="12799657" cy="15407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717"/>
                </a:lnSpc>
                <a:spcBef>
                  <a:spcPct val="0"/>
                </a:spcBef>
              </a:pPr>
              <a:r>
                <a:rPr lang="en-US" b="true" sz="7925" u="none">
                  <a:solidFill>
                    <a:srgbClr val="1836B2"/>
                  </a:solidFill>
                  <a:latin typeface="Asap Semi-Bold"/>
                  <a:ea typeface="Asap Semi-Bold"/>
                  <a:cs typeface="Asap Semi-Bold"/>
                  <a:sym typeface="Asap Semi-Bold"/>
                </a:rPr>
                <a:t>Giới thiệu về Dự án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08016"/>
              <a:ext cx="12392971" cy="61023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607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6135191" y="3138803"/>
            <a:ext cx="4564038" cy="666167"/>
            <a:chOff x="0" y="0"/>
            <a:chExt cx="6085384" cy="888223"/>
          </a:xfrm>
        </p:grpSpPr>
        <p:grpSp>
          <p:nvGrpSpPr>
            <p:cNvPr name="Group 7" id="7"/>
            <p:cNvGrpSpPr/>
            <p:nvPr/>
          </p:nvGrpSpPr>
          <p:grpSpPr>
            <a:xfrm rot="-10800000">
              <a:off x="0" y="0"/>
              <a:ext cx="6085384" cy="888223"/>
              <a:chOff x="0" y="0"/>
              <a:chExt cx="36805273" cy="53721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36805273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36805273">
                    <a:moveTo>
                      <a:pt x="35254605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35254605" y="5372100"/>
                    </a:lnTo>
                    <a:lnTo>
                      <a:pt x="36805273" y="2686050"/>
                    </a:lnTo>
                    <a:lnTo>
                      <a:pt x="35254605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524930" y="174237"/>
              <a:ext cx="5035523" cy="530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b="true" sz="2600" spc="78">
                  <a:solidFill>
                    <a:srgbClr val="FFFFFF"/>
                  </a:solidFill>
                  <a:latin typeface="Asap Bold"/>
                  <a:ea typeface="Asap Bold"/>
                  <a:cs typeface="Asap Bold"/>
                  <a:sym typeface="Asap Bold"/>
                </a:rPr>
                <a:t>Lý do chọn đề tài</a:t>
              </a: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1931936" y="3958590"/>
            <a:ext cx="6155509" cy="3915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2577" indent="-321288" lvl="1">
              <a:lnSpc>
                <a:spcPts val="4464"/>
              </a:lnSpc>
              <a:buAutoNum type="arabicPeriod" startAt="1"/>
            </a:pPr>
            <a:r>
              <a:rPr lang="en-US" sz="2976" spc="14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Tự động hóa quy trình đặt sân</a:t>
            </a:r>
          </a:p>
          <a:p>
            <a:pPr algn="l" marL="642577" indent="-321288" lvl="1">
              <a:lnSpc>
                <a:spcPts val="4464"/>
              </a:lnSpc>
              <a:buAutoNum type="arabicPeriod" startAt="1"/>
            </a:pPr>
            <a:r>
              <a:rPr lang="en-US" sz="2976" spc="14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Tăng trải nghiệm người dùng</a:t>
            </a:r>
          </a:p>
          <a:p>
            <a:pPr algn="l" marL="642577" indent="-321288" lvl="1">
              <a:lnSpc>
                <a:spcPts val="4464"/>
              </a:lnSpc>
              <a:buAutoNum type="arabicPeriod" startAt="1"/>
            </a:pPr>
            <a:r>
              <a:rPr lang="en-US" sz="2976" spc="14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Hỗ trợ quản lý sân hiệu quả</a:t>
            </a:r>
          </a:p>
          <a:p>
            <a:pPr algn="l" marL="642577" indent="-321288" lvl="1">
              <a:lnSpc>
                <a:spcPts val="4464"/>
              </a:lnSpc>
              <a:buAutoNum type="arabicPeriod" startAt="1"/>
            </a:pPr>
            <a:r>
              <a:rPr lang="en-US" sz="2976" spc="14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Tối ưu việc khai thác tài nguyên sân</a:t>
            </a:r>
          </a:p>
          <a:p>
            <a:pPr algn="l" marL="642577" indent="-321288" lvl="1">
              <a:lnSpc>
                <a:spcPts val="4464"/>
              </a:lnSpc>
              <a:buAutoNum type="arabicPeriod" startAt="1"/>
            </a:pPr>
            <a:r>
              <a:rPr lang="en-US" sz="2976" spc="14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Bảo mật và phân quyền</a:t>
            </a:r>
          </a:p>
          <a:p>
            <a:pPr algn="l" marL="642577" indent="-321288" lvl="1">
              <a:lnSpc>
                <a:spcPts val="4464"/>
              </a:lnSpc>
              <a:buAutoNum type="arabicPeriod" startAt="1"/>
            </a:pPr>
            <a:r>
              <a:rPr lang="en-US" sz="2976" spc="14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Khả năng mở rộng và tích hợp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2619726" y="3138803"/>
            <a:ext cx="4564038" cy="666167"/>
            <a:chOff x="0" y="0"/>
            <a:chExt cx="6085384" cy="888223"/>
          </a:xfrm>
        </p:grpSpPr>
        <p:grpSp>
          <p:nvGrpSpPr>
            <p:cNvPr name="Group 12" id="12"/>
            <p:cNvGrpSpPr/>
            <p:nvPr/>
          </p:nvGrpSpPr>
          <p:grpSpPr>
            <a:xfrm rot="-10800000">
              <a:off x="0" y="0"/>
              <a:ext cx="6085384" cy="888223"/>
              <a:chOff x="0" y="0"/>
              <a:chExt cx="36805273" cy="53721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36805273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36805273">
                    <a:moveTo>
                      <a:pt x="35254605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35254605" y="5372100"/>
                    </a:lnTo>
                    <a:lnTo>
                      <a:pt x="36805273" y="2686050"/>
                    </a:lnTo>
                    <a:lnTo>
                      <a:pt x="35254605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524930" y="174237"/>
              <a:ext cx="5035523" cy="5302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  <a:spcBef>
                  <a:spcPct val="0"/>
                </a:spcBef>
              </a:pPr>
              <a:r>
                <a:rPr lang="en-US" b="true" sz="2600" spc="78" u="none">
                  <a:solidFill>
                    <a:srgbClr val="FFFFFF"/>
                  </a:solidFill>
                  <a:latin typeface="Asap Semi-Bold"/>
                  <a:ea typeface="Asap Semi-Bold"/>
                  <a:cs typeface="Asap Semi-Bold"/>
                  <a:sym typeface="Asap Semi-Bold"/>
                </a:rPr>
                <a:t>Mục tiêu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5942152" y="3958590"/>
            <a:ext cx="5542109" cy="44776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2577" indent="-321288" lvl="1">
              <a:lnSpc>
                <a:spcPts val="4464"/>
              </a:lnSpc>
              <a:spcBef>
                <a:spcPct val="0"/>
              </a:spcBef>
              <a:buAutoNum type="arabicPeriod" startAt="1"/>
            </a:pPr>
            <a:r>
              <a:rPr lang="en-US" sz="2976" spc="14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Quản lý sân bóng còn thủ công, dễ sai sót.</a:t>
            </a:r>
          </a:p>
          <a:p>
            <a:pPr algn="l" marL="642577" indent="-321288" lvl="1">
              <a:lnSpc>
                <a:spcPts val="4464"/>
              </a:lnSpc>
              <a:spcBef>
                <a:spcPct val="0"/>
              </a:spcBef>
              <a:buAutoNum type="arabicPeriod" startAt="1"/>
            </a:pPr>
            <a:r>
              <a:rPr lang="en-US" sz="2976" spc="14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Khách đặt sân bất tiện, thiếu minh bạch.</a:t>
            </a:r>
          </a:p>
          <a:p>
            <a:pPr algn="l" marL="642577" indent="-321288" lvl="1">
              <a:lnSpc>
                <a:spcPts val="4464"/>
              </a:lnSpc>
              <a:spcBef>
                <a:spcPct val="0"/>
              </a:spcBef>
              <a:buAutoNum type="arabicPeriod" startAt="1"/>
            </a:pPr>
            <a:r>
              <a:rPr lang="en-US" sz="2976" spc="14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Nhóm xây dựng hệ thống phần mềm hóa, hiện đại.</a:t>
            </a:r>
          </a:p>
          <a:p>
            <a:pPr algn="l" marL="642577" indent="-321288" lvl="1">
              <a:lnSpc>
                <a:spcPts val="4464"/>
              </a:lnSpc>
              <a:spcBef>
                <a:spcPct val="0"/>
              </a:spcBef>
              <a:buAutoNum type="arabicPeriod" startAt="1"/>
            </a:pPr>
            <a:r>
              <a:rPr lang="en-US" sz="2976" spc="14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Áp dụng kiến thức công nghệ, Cloud,  Microservices 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4584065" y="-2006328"/>
            <a:ext cx="13728065" cy="14299655"/>
            <a:chOff x="0" y="0"/>
            <a:chExt cx="5157365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5157365" cy="5372100"/>
            </a:xfrm>
            <a:custGeom>
              <a:avLst/>
              <a:gdLst/>
              <a:ahLst/>
              <a:cxnLst/>
              <a:rect r="r" b="b" t="t" l="l"/>
              <a:pathLst>
                <a:path h="5372100" w="5157365">
                  <a:moveTo>
                    <a:pt x="3606695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3606695" y="5372100"/>
                  </a:lnTo>
                  <a:lnTo>
                    <a:pt x="5157365" y="2686050"/>
                  </a:lnTo>
                  <a:lnTo>
                    <a:pt x="3606695" y="0"/>
                  </a:lnTo>
                  <a:close/>
                </a:path>
              </a:pathLst>
            </a:custGeom>
            <a:solidFill>
              <a:srgbClr val="1836B2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1028700" y="3426558"/>
            <a:ext cx="5816518" cy="264093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540"/>
              </a:lnSpc>
            </a:pPr>
            <a:r>
              <a:rPr lang="en-US" b="true" sz="7925">
                <a:solidFill>
                  <a:srgbClr val="FFFFFF"/>
                </a:solidFill>
                <a:latin typeface="Asap Semi-Bold"/>
                <a:ea typeface="Asap Semi-Bold"/>
                <a:cs typeface="Asap Semi-Bold"/>
                <a:sym typeface="Asap Semi-Bold"/>
              </a:rPr>
              <a:t>PHÂN TÍCH YÊU CẦU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9854782" y="3732400"/>
            <a:ext cx="12028942" cy="1067012"/>
            <a:chOff x="0" y="0"/>
            <a:chExt cx="16038590" cy="1422683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2797282" y="278378"/>
              <a:ext cx="13241307" cy="962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850"/>
                </a:lnSpc>
                <a:spcBef>
                  <a:spcPct val="0"/>
                </a:spcBef>
              </a:pPr>
              <a:r>
                <a:rPr lang="en-US" b="true" sz="4500" spc="-90">
                  <a:solidFill>
                    <a:srgbClr val="000000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C</a:t>
              </a:r>
              <a:r>
                <a:rPr lang="en-US" b="true" sz="4500" spc="-90" u="none">
                  <a:solidFill>
                    <a:srgbClr val="000000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hức năng chính</a:t>
              </a:r>
            </a:p>
          </p:txBody>
        </p:sp>
        <p:grpSp>
          <p:nvGrpSpPr>
            <p:cNvPr name="Group 7" id="7"/>
            <p:cNvGrpSpPr/>
            <p:nvPr/>
          </p:nvGrpSpPr>
          <p:grpSpPr>
            <a:xfrm rot="-10800000">
              <a:off x="0" y="0"/>
              <a:ext cx="1642644" cy="1422683"/>
              <a:chOff x="0" y="0"/>
              <a:chExt cx="6202680" cy="5372100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9" id="9"/>
            <p:cNvSpPr txBox="true"/>
            <p:nvPr/>
          </p:nvSpPr>
          <p:spPr>
            <a:xfrm rot="0">
              <a:off x="361476" y="233616"/>
              <a:ext cx="919692" cy="879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1"/>
                </a:lnSpc>
                <a:spcBef>
                  <a:spcPct val="0"/>
                </a:spcBef>
              </a:pPr>
              <a:r>
                <a:rPr lang="en-US" b="true" sz="3993" spc="-79">
                  <a:solidFill>
                    <a:srgbClr val="FFFFFF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01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854782" y="5586391"/>
            <a:ext cx="9875342" cy="962200"/>
            <a:chOff x="0" y="0"/>
            <a:chExt cx="13167123" cy="1282934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2522507" y="201445"/>
              <a:ext cx="10644616" cy="962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850"/>
                </a:lnSpc>
                <a:spcBef>
                  <a:spcPct val="0"/>
                </a:spcBef>
              </a:pPr>
              <a:r>
                <a:rPr lang="en-US" b="true" sz="4500" spc="-89">
                  <a:solidFill>
                    <a:srgbClr val="000000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Yêu cầu</a:t>
              </a:r>
              <a:r>
                <a:rPr lang="en-US" b="true" sz="4500" spc="-89" u="none">
                  <a:solidFill>
                    <a:srgbClr val="000000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 phi chức năng</a:t>
              </a:r>
            </a:p>
          </p:txBody>
        </p:sp>
        <p:grpSp>
          <p:nvGrpSpPr>
            <p:cNvPr name="Group 12" id="12"/>
            <p:cNvGrpSpPr/>
            <p:nvPr/>
          </p:nvGrpSpPr>
          <p:grpSpPr>
            <a:xfrm rot="-10800000">
              <a:off x="0" y="0"/>
              <a:ext cx="1481288" cy="1282934"/>
              <a:chOff x="0" y="0"/>
              <a:chExt cx="6202680" cy="5372100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14" id="14"/>
            <p:cNvSpPr txBox="true"/>
            <p:nvPr/>
          </p:nvSpPr>
          <p:spPr>
            <a:xfrm rot="0">
              <a:off x="325968" y="98542"/>
              <a:ext cx="829351" cy="1000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99"/>
                </a:lnSpc>
                <a:spcBef>
                  <a:spcPct val="0"/>
                </a:spcBef>
              </a:pPr>
              <a:r>
                <a:rPr lang="en-US" b="true" sz="4500" spc="-89">
                  <a:solidFill>
                    <a:srgbClr val="FFFFFF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02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-179299" y="9979101"/>
            <a:ext cx="18646597" cy="498399"/>
          </a:xfrm>
          <a:prstGeom prst="rect">
            <a:avLst/>
          </a:prstGeom>
          <a:solidFill>
            <a:srgbClr val="1836B2"/>
          </a:solidFill>
        </p:spPr>
      </p:sp>
      <p:grpSp>
        <p:nvGrpSpPr>
          <p:cNvPr name="Group 3" id="3"/>
          <p:cNvGrpSpPr/>
          <p:nvPr/>
        </p:nvGrpSpPr>
        <p:grpSpPr>
          <a:xfrm rot="0">
            <a:off x="1028700" y="807149"/>
            <a:ext cx="12028942" cy="1067012"/>
            <a:chOff x="0" y="0"/>
            <a:chExt cx="16038590" cy="1422683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2797282" y="278378"/>
              <a:ext cx="13241307" cy="962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850"/>
                </a:lnSpc>
                <a:spcBef>
                  <a:spcPct val="0"/>
                </a:spcBef>
              </a:pPr>
              <a:r>
                <a:rPr lang="en-US" b="true" sz="4500" spc="-90">
                  <a:solidFill>
                    <a:srgbClr val="000000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C</a:t>
              </a:r>
              <a:r>
                <a:rPr lang="en-US" b="true" sz="4500" spc="-90" u="none">
                  <a:solidFill>
                    <a:srgbClr val="000000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hức năng chính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-10800000">
              <a:off x="0" y="0"/>
              <a:ext cx="1642644" cy="1422683"/>
              <a:chOff x="0" y="0"/>
              <a:chExt cx="6202680" cy="53721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361476" y="233616"/>
              <a:ext cx="919692" cy="87925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1"/>
                </a:lnSpc>
                <a:spcBef>
                  <a:spcPct val="0"/>
                </a:spcBef>
              </a:pPr>
              <a:r>
                <a:rPr lang="en-US" b="true" sz="3993" spc="-79">
                  <a:solidFill>
                    <a:srgbClr val="FFFFFF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01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929656" y="2434864"/>
            <a:ext cx="16329644" cy="6158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Quản lý tài khoản: Đăng ký, đăng nhập, phân quyền (khách hàng, chủ sân), đổi mật khẩu, đăng xuất.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Đặt sân trực tuyến: Tra cứu, chọn loại sân (5, 7, 11 người), khung giờ, đặt theo ngày/định kỳ.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Quản lý sân bóng: Thêm/xóa/sửa sân, trạng thái hoạt động, giá thuê theo khung giờ.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Quản lý lịch đặt: Hiển thị, ghi nhận và cập nhật lịch đặt sân.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Thanh toán: Xác nhận thanh toán qua chuyển khoản, ví điện tử, tiền mặt.</a:t>
            </a:r>
          </a:p>
          <a:p>
            <a:pPr algn="l" marL="777509" indent="-388754" lvl="1">
              <a:lnSpc>
                <a:spcPts val="5401"/>
              </a:lnSpc>
              <a:buFont typeface="Arial"/>
              <a:buChar char="•"/>
            </a:pPr>
            <a:r>
              <a:rPr lang="en-US" sz="3601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Tìm kiếm: Tìm và lọc sân theo tên, loại sân.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2413682"/>
            <a:ext cx="14599980" cy="68446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77509" indent="-388754" lvl="1">
              <a:lnSpc>
                <a:spcPts val="5401"/>
              </a:lnSpc>
              <a:spcBef>
                <a:spcPct val="0"/>
              </a:spcBef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Hiệu suất: Phản hồi &lt; 3 giây, hỗ trợ ≥ 500 người dùng đồng thời.</a:t>
            </a:r>
          </a:p>
          <a:p>
            <a:pPr algn="l" marL="777509" indent="-388754" lvl="1">
              <a:lnSpc>
                <a:spcPts val="5401"/>
              </a:lnSpc>
              <a:spcBef>
                <a:spcPct val="0"/>
              </a:spcBef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Mở rộng: Hỗ trợ nhiều sân, chi nhánh, khu vực; dễ tích hợp, phát triển.</a:t>
            </a:r>
          </a:p>
          <a:p>
            <a:pPr algn="l" marL="777509" indent="-388754" lvl="1">
              <a:lnSpc>
                <a:spcPts val="5401"/>
              </a:lnSpc>
              <a:spcBef>
                <a:spcPct val="0"/>
              </a:spcBef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Bảo mật: Mã hóa mật khẩu, xác thực JWT, phân quyền rõ ràng, chống tấn công.</a:t>
            </a:r>
          </a:p>
          <a:p>
            <a:pPr algn="l" marL="777509" indent="-388754" lvl="1">
              <a:lnSpc>
                <a:spcPts val="5401"/>
              </a:lnSpc>
              <a:spcBef>
                <a:spcPct val="0"/>
              </a:spcBef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Bảo trì: Tách module rõ ràng, dùng RESTful API.</a:t>
            </a:r>
          </a:p>
          <a:p>
            <a:pPr algn="l" marL="777509" indent="-388754" lvl="1">
              <a:lnSpc>
                <a:spcPts val="5401"/>
              </a:lnSpc>
              <a:spcBef>
                <a:spcPct val="0"/>
              </a:spcBef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Khả dụng: Hoạt động 24/7, có cơ chế dự phòng lỗi.</a:t>
            </a:r>
          </a:p>
          <a:p>
            <a:pPr algn="l" marL="777509" indent="-388754" lvl="1">
              <a:lnSpc>
                <a:spcPts val="5401"/>
              </a:lnSpc>
              <a:spcBef>
                <a:spcPct val="0"/>
              </a:spcBef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Di động: Chạy trên nhiều nền tảng (Windows, Linux, Cloud), sẵn sàng mở rộng mobile.</a:t>
            </a:r>
          </a:p>
          <a:p>
            <a:pPr algn="l" marL="777509" indent="-388754" lvl="1">
              <a:lnSpc>
                <a:spcPts val="5401"/>
              </a:lnSpc>
              <a:spcBef>
                <a:spcPct val="0"/>
              </a:spcBef>
              <a:buFont typeface="Arial"/>
              <a:buChar char="•"/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Giao diện: Thân thiện, dễ dùng, có thể hỗ trợ đa ngôn ngữ.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28700" y="832858"/>
            <a:ext cx="9875342" cy="962200"/>
            <a:chOff x="0" y="0"/>
            <a:chExt cx="13167123" cy="1282934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2522507" y="201445"/>
              <a:ext cx="10644616" cy="962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850"/>
                </a:lnSpc>
                <a:spcBef>
                  <a:spcPct val="0"/>
                </a:spcBef>
              </a:pPr>
              <a:r>
                <a:rPr lang="en-US" b="true" sz="4500" spc="-89">
                  <a:solidFill>
                    <a:srgbClr val="000000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Yêu cầu</a:t>
              </a:r>
              <a:r>
                <a:rPr lang="en-US" b="true" sz="4500" spc="-89" u="none">
                  <a:solidFill>
                    <a:srgbClr val="000000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 phi chức năng</a:t>
              </a:r>
            </a:p>
          </p:txBody>
        </p:sp>
        <p:grpSp>
          <p:nvGrpSpPr>
            <p:cNvPr name="Group 5" id="5"/>
            <p:cNvGrpSpPr/>
            <p:nvPr/>
          </p:nvGrpSpPr>
          <p:grpSpPr>
            <a:xfrm rot="-10800000">
              <a:off x="0" y="0"/>
              <a:ext cx="1481288" cy="1282934"/>
              <a:chOff x="0" y="0"/>
              <a:chExt cx="6202680" cy="53721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6202680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6202680">
                    <a:moveTo>
                      <a:pt x="4652010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4652010" y="5372100"/>
                    </a:lnTo>
                    <a:lnTo>
                      <a:pt x="6202680" y="2686050"/>
                    </a:lnTo>
                    <a:lnTo>
                      <a:pt x="4652010" y="0"/>
                    </a:lnTo>
                    <a:close/>
                  </a:path>
                </a:pathLst>
              </a:custGeom>
              <a:solidFill>
                <a:srgbClr val="A066CB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325968" y="98542"/>
              <a:ext cx="829351" cy="1000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299"/>
                </a:lnSpc>
                <a:spcBef>
                  <a:spcPct val="0"/>
                </a:spcBef>
              </a:pPr>
              <a:r>
                <a:rPr lang="en-US" b="true" sz="4500" spc="-89">
                  <a:solidFill>
                    <a:srgbClr val="FFFFFF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02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524675"/>
            <a:ext cx="13733563" cy="1913893"/>
            <a:chOff x="0" y="0"/>
            <a:chExt cx="18311417" cy="2551858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66675"/>
              <a:ext cx="18311417" cy="15407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717"/>
                </a:lnSpc>
                <a:spcBef>
                  <a:spcPct val="0"/>
                </a:spcBef>
              </a:pPr>
              <a:r>
                <a:rPr lang="en-US" b="true" sz="7925">
                  <a:solidFill>
                    <a:srgbClr val="1836B2"/>
                  </a:solidFill>
                  <a:latin typeface="Asap Semi-Bold"/>
                  <a:ea typeface="Asap Semi-Bold"/>
                  <a:cs typeface="Asap Semi-Bold"/>
                  <a:sym typeface="Asap Semi-Bold"/>
                </a:rPr>
                <a:t>Thiết kế hệ thống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740133"/>
              <a:ext cx="13956473" cy="82296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5070"/>
                </a:lnSpc>
                <a:spcBef>
                  <a:spcPct val="0"/>
                </a:spcBef>
              </a:pPr>
              <a:r>
                <a:rPr lang="en-US" b="true" sz="3900" spc="-78">
                  <a:solidFill>
                    <a:srgbClr val="1836B2"/>
                  </a:solidFill>
                  <a:latin typeface="Asap Medium"/>
                  <a:ea typeface="Asap Medium"/>
                  <a:cs typeface="Asap Medium"/>
                  <a:sym typeface="Asap Medium"/>
                </a:rPr>
                <a:t>Kiến trúc tổng thể</a:t>
              </a: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013639" y="2429855"/>
            <a:ext cx="16518671" cy="61588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401"/>
              </a:lnSpc>
            </a:pPr>
            <a:r>
              <a:rPr lang="en-US" b="true" sz="3601" strike="noStrike" u="none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Hệ thống được thiết kế theo mô hình Client – Server, gồm 3 thành phần chính: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Client (Frontend):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Giao diện người dùng xây dựng bằng React.js. Cho phép xem sân, đặt lịch, đăng nhập/đăng ký, tra cứu lịch sử,…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Server (Backend API):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 Sử dụng Node.js + Express.js để xử lý nghiệp vụ, xác thực, và cung cấp API dạng JSON.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Cơ sở dữ liệu (Database):</a:t>
            </a:r>
          </a:p>
          <a:p>
            <a:pPr algn="l">
              <a:lnSpc>
                <a:spcPts val="5401"/>
              </a:lnSpc>
            </a:pPr>
            <a:r>
              <a:rPr lang="en-US" sz="3601" strike="noStrike" u="none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Dùng MongoDB để lưu trữ thông tin sân bóng, người dùng, lịch đặt, hóa đơn,…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1445054" y="-4222570"/>
            <a:ext cx="9150422" cy="6921093"/>
            <a:chOff x="0" y="0"/>
            <a:chExt cx="7102488" cy="53721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102488" cy="5372100"/>
            </a:xfrm>
            <a:custGeom>
              <a:avLst/>
              <a:gdLst/>
              <a:ahLst/>
              <a:cxnLst/>
              <a:rect r="r" b="b" t="t" l="l"/>
              <a:pathLst>
                <a:path h="5372100" w="7102488">
                  <a:moveTo>
                    <a:pt x="5551818" y="0"/>
                  </a:moveTo>
                  <a:lnTo>
                    <a:pt x="1550670" y="0"/>
                  </a:lnTo>
                  <a:lnTo>
                    <a:pt x="0" y="2686050"/>
                  </a:lnTo>
                  <a:lnTo>
                    <a:pt x="1550670" y="5372100"/>
                  </a:lnTo>
                  <a:lnTo>
                    <a:pt x="5551818" y="5372100"/>
                  </a:lnTo>
                  <a:lnTo>
                    <a:pt x="7102488" y="2686050"/>
                  </a:lnTo>
                  <a:lnTo>
                    <a:pt x="5551818" y="0"/>
                  </a:lnTo>
                  <a:close/>
                </a:path>
              </a:pathLst>
            </a:custGeom>
            <a:solidFill>
              <a:srgbClr val="A066CB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-694761" y="575888"/>
            <a:ext cx="16427070" cy="1701967"/>
            <a:chOff x="0" y="0"/>
            <a:chExt cx="21902760" cy="2269289"/>
          </a:xfrm>
        </p:grpSpPr>
        <p:grpSp>
          <p:nvGrpSpPr>
            <p:cNvPr name="Group 5" id="5"/>
            <p:cNvGrpSpPr/>
            <p:nvPr/>
          </p:nvGrpSpPr>
          <p:grpSpPr>
            <a:xfrm rot="-10800000">
              <a:off x="0" y="0"/>
              <a:ext cx="21902760" cy="2269289"/>
              <a:chOff x="0" y="0"/>
              <a:chExt cx="51850513" cy="5372100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51850513" cy="5372100"/>
              </a:xfrm>
              <a:custGeom>
                <a:avLst/>
                <a:gdLst/>
                <a:ahLst/>
                <a:cxnLst/>
                <a:rect r="r" b="b" t="t" l="l"/>
                <a:pathLst>
                  <a:path h="5372100" w="51850513">
                    <a:moveTo>
                      <a:pt x="50299844" y="0"/>
                    </a:moveTo>
                    <a:lnTo>
                      <a:pt x="1550670" y="0"/>
                    </a:lnTo>
                    <a:lnTo>
                      <a:pt x="0" y="2686050"/>
                    </a:lnTo>
                    <a:lnTo>
                      <a:pt x="1550670" y="5372100"/>
                    </a:lnTo>
                    <a:lnTo>
                      <a:pt x="50299844" y="5372100"/>
                    </a:lnTo>
                    <a:lnTo>
                      <a:pt x="51850513" y="2686050"/>
                    </a:lnTo>
                    <a:lnTo>
                      <a:pt x="50299844" y="0"/>
                    </a:lnTo>
                    <a:close/>
                  </a:path>
                </a:pathLst>
              </a:custGeom>
              <a:solidFill>
                <a:srgbClr val="1836B2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2372272" y="397621"/>
              <a:ext cx="17581451" cy="15407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717"/>
                </a:lnSpc>
                <a:spcBef>
                  <a:spcPct val="0"/>
                </a:spcBef>
              </a:pPr>
              <a:r>
                <a:rPr lang="en-US" b="true" sz="7925">
                  <a:solidFill>
                    <a:srgbClr val="FFFFFF"/>
                  </a:solidFill>
                  <a:latin typeface="Asap Semi-Bold"/>
                  <a:ea typeface="Asap Semi-Bold"/>
                  <a:cs typeface="Asap Semi-Bold"/>
                  <a:sym typeface="Asap Semi-Bold"/>
                </a:rPr>
                <a:t>Sơ đồ kiến trúc dự án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541158" y="3083892"/>
            <a:ext cx="10119052" cy="6564735"/>
          </a:xfrm>
          <a:custGeom>
            <a:avLst/>
            <a:gdLst/>
            <a:ahLst/>
            <a:cxnLst/>
            <a:rect r="r" b="b" t="t" l="l"/>
            <a:pathLst>
              <a:path h="6564735" w="10119052">
                <a:moveTo>
                  <a:pt x="0" y="0"/>
                </a:moveTo>
                <a:lnTo>
                  <a:pt x="10119053" y="0"/>
                </a:lnTo>
                <a:lnTo>
                  <a:pt x="10119053" y="6564735"/>
                </a:lnTo>
                <a:lnTo>
                  <a:pt x="0" y="65647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1444887" y="4767701"/>
            <a:ext cx="6583204" cy="2517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037"/>
              </a:lnSpc>
              <a:spcBef>
                <a:spcPct val="0"/>
              </a:spcBef>
            </a:pPr>
            <a:r>
              <a:rPr lang="en-US" b="true" sz="2883">
                <a:solidFill>
                  <a:srgbClr val="000000"/>
                </a:solidFill>
                <a:latin typeface="Asap Bold"/>
                <a:ea typeface="Asap Bold"/>
                <a:cs typeface="Asap Bold"/>
                <a:sym typeface="Asap Bold"/>
              </a:rPr>
              <a:t>Công nghệ &amp; Kiến trúc</a:t>
            </a:r>
          </a:p>
          <a:p>
            <a:pPr algn="ctr">
              <a:lnSpc>
                <a:spcPts val="4037"/>
              </a:lnSpc>
              <a:spcBef>
                <a:spcPct val="0"/>
              </a:spcBef>
            </a:pPr>
            <a:r>
              <a:rPr lang="en-US" sz="2883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Frontend: React.js (giao diện người dùng)</a:t>
            </a:r>
          </a:p>
          <a:p>
            <a:pPr algn="ctr">
              <a:lnSpc>
                <a:spcPts val="4037"/>
              </a:lnSpc>
              <a:spcBef>
                <a:spcPct val="0"/>
              </a:spcBef>
            </a:pPr>
            <a:r>
              <a:rPr lang="en-US" sz="2883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Backend: Node.js + Express.js (REST API)</a:t>
            </a:r>
          </a:p>
          <a:p>
            <a:pPr algn="ctr">
              <a:lnSpc>
                <a:spcPts val="4037"/>
              </a:lnSpc>
              <a:spcBef>
                <a:spcPct val="0"/>
              </a:spcBef>
            </a:pPr>
            <a:r>
              <a:rPr lang="en-US" sz="2883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Database: MongoDB (document-based)</a:t>
            </a:r>
          </a:p>
          <a:p>
            <a:pPr algn="ctr">
              <a:lnSpc>
                <a:spcPts val="4037"/>
              </a:lnSpc>
              <a:spcBef>
                <a:spcPct val="0"/>
              </a:spcBef>
            </a:pPr>
            <a:r>
              <a:rPr lang="en-US" sz="2883">
                <a:solidFill>
                  <a:srgbClr val="000000"/>
                </a:solidFill>
                <a:latin typeface="Asap"/>
                <a:ea typeface="Asap"/>
                <a:cs typeface="Asap"/>
                <a:sym typeface="Asap"/>
              </a:rPr>
              <a:t>Kiến trúc: Client – Server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DAGt-I8T0bQ</dc:identifier>
  <dcterms:modified xsi:type="dcterms:W3CDTF">2011-08-01T06:04:30Z</dcterms:modified>
  <cp:revision>1</cp:revision>
  <dc:title>Bài thuyết trình Lên ý tưởng Kế hoạch Dự án Công ty Xanh dương và Tím Doanh nghiệp Thông thường </dc:title>
</cp:coreProperties>
</file>

<file path=docProps/thumbnail.jpeg>
</file>